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16" r:id="rId1"/>
  </p:sldMasterIdLst>
  <p:notesMasterIdLst>
    <p:notesMasterId r:id="rId55"/>
  </p:notesMasterIdLst>
  <p:sldIdLst>
    <p:sldId id="355" r:id="rId2"/>
    <p:sldId id="356" r:id="rId3"/>
    <p:sldId id="365" r:id="rId4"/>
    <p:sldId id="385" r:id="rId5"/>
    <p:sldId id="357" r:id="rId6"/>
    <p:sldId id="358" r:id="rId7"/>
    <p:sldId id="360" r:id="rId8"/>
    <p:sldId id="361" r:id="rId9"/>
    <p:sldId id="374" r:id="rId10"/>
    <p:sldId id="362" r:id="rId11"/>
    <p:sldId id="258" r:id="rId12"/>
    <p:sldId id="349" r:id="rId13"/>
    <p:sldId id="366" r:id="rId14"/>
    <p:sldId id="259" r:id="rId15"/>
    <p:sldId id="330" r:id="rId16"/>
    <p:sldId id="375" r:id="rId17"/>
    <p:sldId id="388" r:id="rId18"/>
    <p:sldId id="389" r:id="rId19"/>
    <p:sldId id="390" r:id="rId20"/>
    <p:sldId id="331" r:id="rId21"/>
    <p:sldId id="367" r:id="rId22"/>
    <p:sldId id="261" r:id="rId23"/>
    <p:sldId id="384" r:id="rId24"/>
    <p:sldId id="391" r:id="rId25"/>
    <p:sldId id="392" r:id="rId26"/>
    <p:sldId id="393" r:id="rId27"/>
    <p:sldId id="275" r:id="rId28"/>
    <p:sldId id="368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294" r:id="rId39"/>
    <p:sldId id="346" r:id="rId40"/>
    <p:sldId id="347" r:id="rId41"/>
    <p:sldId id="348" r:id="rId42"/>
    <p:sldId id="377" r:id="rId43"/>
    <p:sldId id="328" r:id="rId44"/>
    <p:sldId id="403" r:id="rId45"/>
    <p:sldId id="404" r:id="rId46"/>
    <p:sldId id="382" r:id="rId47"/>
    <p:sldId id="407" r:id="rId48"/>
    <p:sldId id="405" r:id="rId49"/>
    <p:sldId id="406" r:id="rId50"/>
    <p:sldId id="408" r:id="rId51"/>
    <p:sldId id="409" r:id="rId52"/>
    <p:sldId id="383" r:id="rId53"/>
    <p:sldId id="364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eisy" initials="y" lastIdx="0" clrIdx="0">
    <p:extLst>
      <p:ext uri="{19B8F6BF-5375-455C-9EA6-DF929625EA0E}">
        <p15:presenceInfo xmlns:p15="http://schemas.microsoft.com/office/powerpoint/2012/main" userId="yaneis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ECFF"/>
    <a:srgbClr val="E6F4FE"/>
    <a:srgbClr val="F0F8F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da pessoa idosa na UBS                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0.34532374100719426</c:v>
                </c:pt>
                <c:pt idx="1">
                  <c:v>0.69064748201438853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344504"/>
        <c:axId val="339344896"/>
      </c:barChart>
      <c:catAx>
        <c:axId val="33934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44896"/>
        <c:crosses val="autoZero"/>
        <c:auto val="1"/>
        <c:lblAlgn val="ctr"/>
        <c:lblOffset val="100"/>
        <c:noMultiLvlLbl val="0"/>
      </c:catAx>
      <c:valAx>
        <c:axId val="3393448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445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pessoas idosas com prescrição de medicamentos  da Farmácia Popular priorizada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Indicadores!$D$38:$F$38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Indicadores!$D$39:$F$39</c:f>
              <c:numCache>
                <c:formatCode>0.0%</c:formatCode>
                <c:ptCount val="3"/>
                <c:pt idx="0">
                  <c:v>0.83333333333333337</c:v>
                </c:pt>
                <c:pt idx="1">
                  <c:v>0.859375</c:v>
                </c:pt>
                <c:pt idx="2">
                  <c:v>0.88848920863309355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346072"/>
        <c:axId val="339346464"/>
      </c:barChart>
      <c:catAx>
        <c:axId val="3393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46464"/>
        <c:crosses val="autoZero"/>
        <c:auto val="1"/>
        <c:lblAlgn val="ctr"/>
        <c:lblOffset val="100"/>
        <c:noMultiLvlLbl val="0"/>
      </c:catAx>
      <c:valAx>
        <c:axId val="3393464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460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pessoas idosas com avaliação da necessidade de atendimento odontológico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0.9375</c:v>
                </c:pt>
                <c:pt idx="1">
                  <c:v>0.94270833333333337</c:v>
                </c:pt>
                <c:pt idx="2">
                  <c:v>0.9460431654676259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35976"/>
        <c:axId val="339736368"/>
      </c:barChart>
      <c:catAx>
        <c:axId val="33973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736368"/>
        <c:crosses val="autoZero"/>
        <c:auto val="1"/>
        <c:lblAlgn val="ctr"/>
        <c:lblOffset val="100"/>
        <c:noMultiLvlLbl val="0"/>
      </c:catAx>
      <c:valAx>
        <c:axId val="339736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7359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pessoas idosas com primeira consulta odontológica programática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0.97916666666666663</c:v>
                </c:pt>
                <c:pt idx="1">
                  <c:v>0.97916666666666663</c:v>
                </c:pt>
                <c:pt idx="2">
                  <c:v>0.98920863309352514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37152"/>
        <c:axId val="341108696"/>
      </c:barChart>
      <c:catAx>
        <c:axId val="3397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108696"/>
        <c:crosses val="autoZero"/>
        <c:auto val="1"/>
        <c:lblAlgn val="ctr"/>
        <c:lblOffset val="100"/>
        <c:noMultiLvlLbl val="0"/>
      </c:catAx>
      <c:valAx>
        <c:axId val="3411086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7371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73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5781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74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58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16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10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30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9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61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94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02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8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69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6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21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11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4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700DB3-DBF0-4086-B675-117E7A9610B8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2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document/E91887.pdf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Territ%C3%B3rio" TargetMode="External"/><Relationship Id="rId7" Type="http://schemas.openxmlformats.org/officeDocument/2006/relationships/hyperlink" Target="https://pt.wikipedia.org/wiki/Densidade_populacion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IBGE" TargetMode="External"/><Relationship Id="rId5" Type="http://schemas.openxmlformats.org/officeDocument/2006/relationships/hyperlink" Target="https://pt.wikipedia.org/wiki/Popula%C3%A7%C3%A3o_residente" TargetMode="External"/><Relationship Id="rId4" Type="http://schemas.openxmlformats.org/officeDocument/2006/relationships/hyperlink" Target="https://pt.wikipedia.org/wiki/Popula%C3%A7%C3%A3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3954"/>
            <a:ext cx="3187592" cy="5074046"/>
          </a:xfrm>
        </p:spPr>
      </p:pic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67340" y="1850441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6268" y="4169645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 </a:t>
            </a:r>
            <a:r>
              <a:rPr lang="pt-BR" b="1" dirty="0" smtClean="0"/>
              <a:t>                                      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Aluna: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Yaneisy</a:t>
            </a:r>
            <a:r>
              <a:rPr lang="pt-BR" sz="2400" b="1" dirty="0" smtClean="0"/>
              <a:t> </a:t>
            </a:r>
            <a:r>
              <a:rPr lang="pt-BR" sz="2400" b="1" dirty="0"/>
              <a:t>Nápoles </a:t>
            </a:r>
            <a:r>
              <a:rPr lang="pt-BR" sz="2400" b="1" dirty="0" smtClean="0"/>
              <a:t>Serrano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pt-BR" sz="2400" b="1" dirty="0" smtClean="0">
                <a:latin typeface="Arial" panose="020B0604020202020204" pitchFamily="34" charset="0"/>
                <a:cs typeface="Arial" pitchFamily="34" charset="0"/>
              </a:rPr>
              <a:t>Orientadora: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Wâneza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Dias Borges Hirsch.  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Coorientadora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Vera Lúcia Quinhones Guidolin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2016.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47564" y="276890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Idosa da UBS/ESF Secretaria de Saúde Sede II, Curimatá/PI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6064" y="11663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3805" y="1013766"/>
            <a:ext cx="8172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       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estrutura física atual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UBS p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ossui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três consultórios médicos, dois consultórios de enfermagem, dois consultórios odontológicos, uma sala de coordenação, cinco banheiros, uma recepção, uma sala para curativos, uma sala de arquivos, uma farmácia com depósito e dois consultórios para o atendimento da equipe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NASF.</a:t>
            </a:r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Área física: 180 m</a:t>
            </a:r>
            <a:r>
              <a:rPr lang="pt-BR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  <a:p>
            <a:pPr algn="just"/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823805" y="112474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646113" y="260350"/>
            <a:ext cx="8497887" cy="597693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</a:t>
            </a:r>
            <a:r>
              <a:rPr lang="pt-B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Esta ação tem importância no trabalho continuado da equipe, pois a população idosa esta aumentando na comunidade e antes do projeto os usuários não tinham o bom atendimento, questão que foi melhorada pela equipe, durante toda a intervenção.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106974" y="206084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71618" y="1337244"/>
            <a:ext cx="7843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985792" y="6381328"/>
            <a:ext cx="41582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BRASIL. Ministério da Saúde. : </a:t>
            </a:r>
          </a:p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(Manual Técnico  de Atenção à Saúde da Pessoa Idosa, 2011)</a:t>
            </a:r>
            <a:endParaRPr lang="pt-BR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12366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spc="30" dirty="0" smtClean="0">
                <a:latin typeface="Arial" pitchFamily="34" charset="0"/>
                <a:cs typeface="Arial" pitchFamily="34" charset="0"/>
              </a:rPr>
              <a:t>         Cadastros e acompanhamentos inadequados </a:t>
            </a:r>
            <a:endParaRPr lang="pt-BR" sz="2400" spc="3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Situação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 na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antes da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372356" y="162124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372356" y="249289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436510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3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existia impresso na unidade o manual de atendimento dos idosos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as consultas não eram programadas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lnSpc>
                <a:spcPct val="150000"/>
              </a:lnSpc>
              <a:buClr>
                <a:schemeClr val="accent3"/>
              </a:buClr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4787" y="2280489"/>
            <a:ext cx="8269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3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Excesso de demanda espontânea,  o processo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 estava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fragmentado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fragilidades em relação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ao engajamento público</a:t>
            </a:r>
          </a:p>
        </p:txBody>
      </p:sp>
      <p:sp>
        <p:nvSpPr>
          <p:cNvPr id="14" name="Seta entalhada para a direita 13"/>
          <p:cNvSpPr/>
          <p:nvPr/>
        </p:nvSpPr>
        <p:spPr>
          <a:xfrm>
            <a:off x="389870" y="4498387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8903" y="2852936"/>
            <a:ext cx="4846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096" indent="-685800" algn="ctr">
              <a:buFont typeface="Wingdings" pitchFamily="2" charset="2"/>
              <a:buChar char="v"/>
            </a:pPr>
            <a:r>
              <a:rPr lang="pt-BR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189" y="913284"/>
            <a:ext cx="8435280" cy="4931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pessoa idosa, de 60 anos e mais na UBS/ESF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Saúde Sede II, Pelotas/RS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consultas dos usuários não eram devidamente programadas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inexistia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manual de atendimento dos idosos na unidade, equipe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decidiu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reverter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cenário.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55469" y="1916832"/>
            <a:ext cx="56572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8654"/>
            <a:ext cx="79248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cap="none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Projeto de intervenção;</a:t>
            </a:r>
          </a:p>
          <a:p>
            <a:pPr marL="0" indent="0">
              <a:buNone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 semanas, nos meses de setembro até o mês de dezembro</a:t>
            </a:r>
            <a:r>
              <a:rPr lang="pt-BR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2015.</a:t>
            </a:r>
          </a:p>
          <a:p>
            <a:pPr marL="0" indent="0" algn="just">
              <a:buNone/>
            </a:pPr>
            <a:endParaRPr lang="pt-BR" sz="4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4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Ações em quatro eixos:</a:t>
            </a: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Avaliação;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r>
              <a:rPr lang="pt-BR" sz="4500" dirty="0"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Serviço;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da Prática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Clínica;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Engajamento Público.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cap="none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49377"/>
            <a:ext cx="8229600" cy="45979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32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Amostra da intervenção: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dos profissionais da unidade sobre o protocolo de Atenção à saúde do Idoso e como fazer os preenchimentos dos registros proporcionados pelo curso.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Capacitação das agentes comunitárias para a realização da busca ativa dos usuários faltosos. </a:t>
            </a:r>
            <a:endParaRPr lang="pt-BR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3200" b="1" dirty="0" smtClean="0">
              <a:solidFill>
                <a:srgbClr val="000099"/>
              </a:solidFill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179512" y="213285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142679" y="450912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105783"/>
            <a:ext cx="8229600" cy="5625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Informar a comunidade sobre a existência do Programa de Atenção ao Idoso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unidade de saúde.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papel de cada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nas ações programáticas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Cadastramento dos idosos da área adstrita no programa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clínico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Busca ativa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Monitoramento da intervenção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205259" y="102311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179512" y="219230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179512" y="335920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entalhada para a direita 6"/>
          <p:cNvSpPr/>
          <p:nvPr/>
        </p:nvSpPr>
        <p:spPr>
          <a:xfrm>
            <a:off x="179512" y="4220405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 entalhada para a direita 7"/>
          <p:cNvSpPr/>
          <p:nvPr/>
        </p:nvSpPr>
        <p:spPr>
          <a:xfrm>
            <a:off x="205259" y="512229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 entalhada para a direita 8"/>
          <p:cNvSpPr/>
          <p:nvPr/>
        </p:nvSpPr>
        <p:spPr>
          <a:xfrm>
            <a:off x="205802" y="579729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0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104" y="-551289"/>
            <a:ext cx="7704667" cy="19812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Contato com lideranças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comunitárias,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para falar sobre a importância da ação programática do idosos, solicitando apoio para realizarem a incorporação deles nas consultas e demais estratégias de saúde que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foram implementadas.</a:t>
            </a:r>
          </a:p>
          <a:p>
            <a:pPr marL="0" indent="0" algn="just">
              <a:buNone/>
            </a:pP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Esclarecer a comunidade sobre a importância dos idosos realizarem acompanhamento periódico e sobre as facilidades de realizá-lo na unidade de saúde.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320696" y="119675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231048" y="436510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69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973" y="-448275"/>
            <a:ext cx="7704667" cy="19812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4157" y="1355261"/>
            <a:ext cx="8229600" cy="51143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Informar a comunidade sobre o atendimento odontológico prioritário de idosos e de sua importância para a saúde em geral, além de demais facilidades oferecidas na Unidade de Saúde. 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Esclarecer a comunidade sobre a necessidade da realização de exames bucais periodicamente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Atualização das informações 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SIAB/e-SUS.</a:t>
            </a:r>
          </a:p>
          <a:p>
            <a:pPr marL="0" indent="0" algn="just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Atualização e revisão dos registros proporcionados pelo curso.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Seta entalhada para a direita 3"/>
          <p:cNvSpPr/>
          <p:nvPr/>
        </p:nvSpPr>
        <p:spPr>
          <a:xfrm>
            <a:off x="196788" y="100364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212917" y="2919451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212917" y="4182337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entalhada para a direita 6"/>
          <p:cNvSpPr/>
          <p:nvPr/>
        </p:nvSpPr>
        <p:spPr>
          <a:xfrm>
            <a:off x="213248" y="5265203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3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>
            <a:spLocks noGrp="1"/>
          </p:cNvSpPr>
          <p:nvPr>
            <p:ph idx="1"/>
          </p:nvPr>
        </p:nvSpPr>
        <p:spPr>
          <a:xfrm>
            <a:off x="5085144" y="1769486"/>
            <a:ext cx="4023360" cy="64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Intervenção:</a:t>
            </a:r>
            <a:endParaRPr lang="pt-BR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107504" y="1769486"/>
            <a:ext cx="4023360" cy="64008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Introdução:</a:t>
            </a:r>
            <a:endParaRPr lang="pt-BR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410544"/>
            <a:ext cx="4555936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pt-BR" sz="2400" dirty="0" smtClean="0"/>
              <a:t>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Unidade Básica de Saúde; 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rgbClr val="000099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517192" y="2410544"/>
            <a:ext cx="3735328" cy="4114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e resultados;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sobre o aprendizado;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Referências.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11012" y="450196"/>
            <a:ext cx="784887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ESTRUTURA DA APRESENTAÇÃO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Quadro 1"/>
          <p:cNvSpPr/>
          <p:nvPr/>
        </p:nvSpPr>
        <p:spPr>
          <a:xfrm>
            <a:off x="179512" y="1772816"/>
            <a:ext cx="4555936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7192" y="1772815"/>
            <a:ext cx="3519304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847372" y="3861049"/>
            <a:ext cx="516715" cy="3240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1331640" y="1108970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6988812" y="1108970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cap="none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350060"/>
            <a:ext cx="8784976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utilizados: </a:t>
            </a:r>
          </a:p>
          <a:p>
            <a:pPr algn="just"/>
            <a:endParaRPr lang="pt-BR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de Ação Programática;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eletrônica de coleta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dados;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Ficha-espelho e seu Apêndice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Metas e Resultados </a:t>
            </a:r>
            <a:endParaRPr lang="pt-BR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356848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Objetivo 1: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1.1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200" dirty="0" smtClean="0"/>
          </a:p>
          <a:p>
            <a:endParaRPr lang="pt-BR" sz="3200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894967" y="3017553"/>
            <a:ext cx="7056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atenção à saúde do idoso na área da unidade de saúde para 100 %. 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53146" y="1499300"/>
            <a:ext cx="661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27948" y="1196597"/>
            <a:ext cx="6100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Ampliar a cobertura do programa na saúde do idoso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2800" dirty="0">
              <a:latin typeface="Arial" panose="020B0604020202020204" pitchFamily="34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6309320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1, Meta 1.1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1619" y="665237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1: Cobertura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programa de atenção à saúde da pessoa idosa na Unidade Básica de Saúde Sede II, Curimatá/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PI,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34,5 % (96 usuários)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 69,1% (192 usuários)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100,0% (278 usuários)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68992140"/>
              </p:ext>
            </p:extLst>
          </p:nvPr>
        </p:nvGraphicFramePr>
        <p:xfrm>
          <a:off x="1475656" y="2852936"/>
          <a:ext cx="64807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88640"/>
            <a:ext cx="750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846708"/>
            <a:ext cx="748883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2.1: </a:t>
            </a:r>
            <a:r>
              <a:rPr lang="pt-BR" sz="2800" dirty="0"/>
              <a:t>Realizar Avaliação Multidimensional Rápida (AMR) de 100% dos idosos da área de abrangência utilizando como modelo a proposta de avaliação do Ministério da Saúde. </a:t>
            </a:r>
            <a:endParaRPr lang="pt-B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2.2:</a:t>
            </a:r>
            <a:r>
              <a:rPr lang="pt-BR" sz="2800" dirty="0"/>
              <a:t>Realizar exame clínico apropriado em 100% das consultas, incluindo exame físico dos pés, com palpação dos pulsos tibial posterior e pediosos e medida da sensibilidade a cada três meses para diabéticos.</a:t>
            </a:r>
            <a:endParaRPr lang="pt-B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779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40224" y="917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39941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2,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2.1, Meta 2.2.</a:t>
            </a:r>
            <a:endParaRPr lang="pt-BR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59632" y="1764732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2.1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</a:p>
          <a:p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36057" y="170080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2.2: </a:t>
            </a:r>
          </a:p>
          <a:p>
            <a:endParaRPr lang="pt-BR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0"/>
            <a:ext cx="7507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Objetivos Específicos e Metas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01594" y="836712"/>
            <a:ext cx="78372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   2.3: </a:t>
            </a:r>
            <a:r>
              <a:rPr lang="pt-BR" sz="2800" dirty="0" smtClean="0"/>
              <a:t>    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solicitação de exames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periódicos em 100% dos idosos hipertensos e/ou diabéticos.</a:t>
            </a:r>
          </a:p>
          <a:p>
            <a:endParaRPr lang="pt-B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2.4: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a 100% dos idosos hipertensos e/ou diabéticos.</a:t>
            </a: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6309320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7603" y="-28189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2.3, Meta 2,4.</a:t>
            </a:r>
            <a:endParaRPr lang="pt-BR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13286" y="502869"/>
            <a:ext cx="48605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2: </a:t>
            </a:r>
            <a:r>
              <a:rPr lang="pt-BR" dirty="0" smtClean="0"/>
              <a:t>Proporção </a:t>
            </a:r>
            <a:r>
              <a:rPr lang="pt-BR" dirty="0"/>
              <a:t>de pessoas </a:t>
            </a:r>
            <a:r>
              <a:rPr lang="pt-BR" dirty="0" smtClean="0"/>
              <a:t>idosas com </a:t>
            </a:r>
            <a:r>
              <a:rPr lang="pt-BR" dirty="0"/>
              <a:t>prescrição de medicamentos da farmácia </a:t>
            </a:r>
            <a:r>
              <a:rPr lang="pt-BR" dirty="0" smtClean="0"/>
              <a:t>popular/Hiperdia priorizada </a:t>
            </a:r>
            <a:r>
              <a:rPr lang="pt-BR" dirty="0"/>
              <a:t>na UBS </a:t>
            </a:r>
            <a:r>
              <a:rPr lang="pt-BR" dirty="0" smtClean="0"/>
              <a:t>Secretaria </a:t>
            </a:r>
            <a:r>
              <a:rPr lang="pt-BR" dirty="0"/>
              <a:t>de Saúde Sede II, Curimatá/PI</a:t>
            </a:r>
            <a:r>
              <a:rPr lang="pt-BR" dirty="0" smtClean="0"/>
              <a:t>.</a:t>
            </a:r>
            <a:endParaRPr lang="pt-BR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80 (83,3 %)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(85,9 %)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247 (88,8 %)</a:t>
            </a:r>
            <a:endParaRPr lang="pt-BR" sz="2000" dirty="0"/>
          </a:p>
          <a:p>
            <a:endParaRPr lang="pt-BR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72789" y="1129892"/>
            <a:ext cx="24465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2.3:</a:t>
            </a:r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82705555"/>
              </p:ext>
            </p:extLst>
          </p:nvPr>
        </p:nvGraphicFramePr>
        <p:xfrm>
          <a:off x="3923928" y="3068960"/>
          <a:ext cx="48988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5736" y="134076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26420" y="33834"/>
            <a:ext cx="7507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Objetivos Específicos e Metas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633998"/>
            <a:ext cx="86764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2.5:</a:t>
            </a:r>
            <a:r>
              <a:rPr lang="pt-BR" sz="2400" dirty="0"/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problemas de locomoção. Estimativa de 22 (8%) dos idosos da área.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2.6: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visita domiciliar a 100% dos idosos acamados ou com problemas de locomoção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2.7: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Rastrear 100% dos idosos com Hipertensão Arterial Sistêmica (HAS).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2.8: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Rastrear 100% dos idosos com pressão arterial sustentada maior que 135/80 mmHg ou com diagnóstico de hipertensão arterial para Diabetes Mellitus (DM).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Objetivo 2, 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2.5, 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2.6, Meta 2.7, Meta 2.8.</a:t>
            </a:r>
            <a:endParaRPr lang="pt-BR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9724" y="1384995"/>
            <a:ext cx="28030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2.5:</a:t>
            </a:r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(100 %)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95514" y="1365955"/>
            <a:ext cx="28030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2.6:</a:t>
            </a:r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8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11 (100 %) 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01674" y="3556671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2.7:</a:t>
            </a:r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36096" y="3573016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2.8:</a:t>
            </a:r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0" y="0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496" indent="-457200" algn="ctr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82296" algn="ctr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496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OMS divulgou um documento 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2006, alertando sobre as implicações,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 as transformações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demográficas,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provocadas pelo aumento no número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idosos,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podem gerar n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saúde pública mundial,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como  o aumento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indivíduos portadores de doenças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crônicas.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64861" y="2609036"/>
            <a:ext cx="614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5196" indent="-342900" algn="ctr">
              <a:buFont typeface="Arial" panose="020B0604020202020204" pitchFamily="34" charset="0"/>
              <a:buChar char="•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16632"/>
            <a:ext cx="601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Objetivos Específicos e Metas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0410" y="1196752"/>
            <a:ext cx="8388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2.9: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do atendimento odontológico em 100% dos idosos.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2.10: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Realizar a primeira consulta odontológica para 100% dos idosos.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0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Objetivo 2, 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2.9, 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122780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t-BR" dirty="0"/>
              <a:t> Proporção de pessoas idosas com avaliação da necessidade de atendimento odontológico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(93,8 %)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181 (94,3 %)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263 (94,6 %)</a:t>
            </a:r>
            <a:endParaRPr lang="pt-BR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04048" y="1248521"/>
            <a:ext cx="3921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pt-BR" dirty="0"/>
              <a:t> Proporção de pessoas idosas com primeira consulta odontológica programática na UBS </a:t>
            </a:r>
            <a:r>
              <a:rPr lang="pt-BR" dirty="0" smtClean="0"/>
              <a:t>Secretaria </a:t>
            </a:r>
            <a:r>
              <a:rPr lang="pt-BR" dirty="0"/>
              <a:t>de Saúde Sede II, Curimatá/PI.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94 (97,9 %)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188 (97,9 %)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 (98,9 %)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75555896"/>
              </p:ext>
            </p:extLst>
          </p:nvPr>
        </p:nvGraphicFramePr>
        <p:xfrm>
          <a:off x="395536" y="3441944"/>
          <a:ext cx="4176465" cy="240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46253430"/>
              </p:ext>
            </p:extLst>
          </p:nvPr>
        </p:nvGraphicFramePr>
        <p:xfrm>
          <a:off x="5004048" y="3453792"/>
          <a:ext cx="3921244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9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53" y="28636"/>
            <a:ext cx="7507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Objetivos Específicos e Metas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3061" y="908720"/>
            <a:ext cx="79928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adesão dos idosos ao Programa de Saúde do Idoso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3.1: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Buscar 100% dos idosos faltosos às consultas programadas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4: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 </a:t>
            </a:r>
            <a:endParaRPr lang="pt-B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4.1: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Manter registro específico de 100% das pessoas idosas.</a:t>
            </a:r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4.2: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Distribuir a Caderneta de Saúde da Pessoa Idosa a 100% dos idosos cadastrados.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0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Objetivo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  <a:p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Objetivo 4, 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4.1, 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412776"/>
            <a:ext cx="29193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3, Meta </a:t>
            </a:r>
            <a:r>
              <a:rPr lang="pt-BR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  <a:p>
            <a:endParaRPr lang="pt-BR" sz="20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(100 %)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(100 %)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(100 %)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3717032"/>
            <a:ext cx="291938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Meta </a:t>
            </a:r>
            <a:r>
              <a:rPr lang="pt-BR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</a:p>
          <a:p>
            <a:endParaRPr lang="pt-BR" sz="20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96 (100 %)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3708249"/>
            <a:ext cx="29193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Meta </a:t>
            </a:r>
            <a:r>
              <a:rPr lang="pt-BR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  <a:p>
            <a:endParaRPr lang="pt-BR" sz="20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0"/>
            <a:ext cx="750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Objetivos Específicos e Metas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836712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5: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idosos com risco de morbimortalidade da área de abrangência.</a:t>
            </a:r>
          </a:p>
          <a:p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5.1: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Rastrear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das pessoas idosas para risco de morbimortalidade.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5.2: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Investigar a presença de indicadores de fragilização na velhice em 100% das pessoas idosas.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5.3: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Avaliar a rede social de 100% dos idosos.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3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Objetivo </a:t>
            </a: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5.1, Meta 5.2, Meta 5.3</a:t>
            </a:r>
            <a:endParaRPr lang="pt-BR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86732" y="2219948"/>
            <a:ext cx="22236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68303" y="2228959"/>
            <a:ext cx="22236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8224" y="2256254"/>
            <a:ext cx="22236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0"/>
            <a:ext cx="7342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Objetivos Específicos e Metas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3" y="830997"/>
            <a:ext cx="8136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Objetivo 6: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Promoção 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6.1: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orientação nutricional para hábitos alimentares saudáveis a 100% das pessoas idosas.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6.2: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orientação para a prática regular de atividade física a 100% idosos.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6.3: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orientações sobre higiene bucal (incluindo higiene de próteses dentárias) para 100% dos idosos cadastrados.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Meta    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itchFamily="34" charset="0"/>
              </a:rPr>
              <a:t>6.4: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orientação sobre os riscos do tabagismo a 100 % dos idosos.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-27296"/>
            <a:ext cx="716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Objetivo </a:t>
            </a: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6.1, 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 </a:t>
            </a: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6.3,</a:t>
            </a:r>
          </a:p>
          <a:p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Meta 6.4</a:t>
            </a:r>
            <a:endParaRPr lang="pt-BR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03134" y="2060848"/>
            <a:ext cx="2906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76793" y="206084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76793" y="4437112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03134" y="4437112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</a:p>
          <a:p>
            <a:endParaRPr lang="pt-B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96 (100 %)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192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278 (100 %)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375" y="980728"/>
            <a:ext cx="8661648" cy="5039936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0099"/>
                </a:solidFill>
              </a:rPr>
              <a:t>Importância da </a:t>
            </a:r>
            <a:r>
              <a:rPr lang="pt-BR" sz="3200" b="1" dirty="0" smtClean="0">
                <a:solidFill>
                  <a:srgbClr val="000099"/>
                </a:solidFill>
              </a:rPr>
              <a:t>intervenção para equipe:</a:t>
            </a:r>
          </a:p>
          <a:p>
            <a:pPr marL="0" indent="0"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Teve grande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importância para a equipe fazer um projeto com as especificidades do trabalho, pois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organizamos nos atendimentos, não só no grupo estudado,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também nos demais grupos de risco,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sendo que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equipe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acordou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 incorporar a intervenção na rotina diária da unidade.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692696"/>
            <a:ext cx="8373616" cy="6336704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0099"/>
                </a:solidFill>
              </a:rPr>
              <a:t>Importância da intervenção para o </a:t>
            </a:r>
            <a:r>
              <a:rPr lang="pt-BR" sz="3200" b="1" dirty="0" smtClean="0">
                <a:solidFill>
                  <a:srgbClr val="000099"/>
                </a:solidFill>
              </a:rPr>
              <a:t>serviço:</a:t>
            </a:r>
            <a:endParaRPr lang="pt-BR" sz="3200" b="1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O projeto foi importante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o serviço, já que antes da intervenção, as atividades de atenção aos idosos eram concentradas na médica, pois a demanda espontânea era muito grande. Com a intervenção, se alcançou melhorar a organização e preenchimento dos registros, assim como o agendamento das consultas de seguimento.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72400" y="692696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6632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496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</a:p>
          <a:p>
            <a:pPr marL="82296" algn="ctr">
              <a:lnSpc>
                <a:spcPct val="150000"/>
              </a:lnSpc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046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 Brasil em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2008, os idosos representavam 9,5% da população, de forma que, caso as projeções se confirmem no ano de 2050, eles representarão aproximadamente 30% da população brasileira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496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Portanto, os sistemas sanitários dos países precisam focar sua atenção aos cuidados primários da saúde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  <a:endParaRPr lang="pt-BR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Discussão</a:t>
            </a:r>
            <a:endParaRPr lang="pt-BR" sz="3600" b="1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784976" cy="432392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Importância </a:t>
            </a:r>
            <a:r>
              <a:rPr lang="pt-BR" sz="3200" b="1" dirty="0">
                <a:solidFill>
                  <a:srgbClr val="000099"/>
                </a:solidFill>
              </a:rPr>
              <a:t>da intervenção para </a:t>
            </a:r>
            <a:r>
              <a:rPr lang="pt-BR" sz="3200" b="1" dirty="0" smtClean="0">
                <a:solidFill>
                  <a:srgbClr val="000099"/>
                </a:solidFill>
              </a:rPr>
              <a:t>a comunidade:</a:t>
            </a:r>
          </a:p>
          <a:p>
            <a:pPr marL="457200" lvl="1" indent="0" algn="just">
              <a:buNone/>
            </a:pPr>
            <a:endParaRPr lang="pt-BR" sz="1000" b="1" dirty="0" smtClean="0">
              <a:solidFill>
                <a:srgbClr val="000099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Para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comunidade também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teve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significativa importância, pois nunca tinham implantado um projeto, onde eles participaram de forma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ativa e ao mesmo tempo foram informados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trabalho continuado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 na unidade.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56376" y="26064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7524" y="7450"/>
            <a:ext cx="8748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pt-BR" sz="2800" b="1" dirty="0">
                <a:solidFill>
                  <a:srgbClr val="000099"/>
                </a:solidFill>
              </a:rPr>
              <a:t> </a:t>
            </a:r>
            <a:r>
              <a:rPr lang="pt-B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Viabilidade de incorporar </a:t>
            </a:r>
            <a:r>
              <a:rPr lang="pt-B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na rotina do serviço</a:t>
            </a:r>
            <a:endParaRPr lang="pt-BR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19675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importante incorporar a intervenção na rotina do serviço, pois como falei anteriormente, ganhamos organização na forma de fazer os atendimentos programados e continuados, e esclarecemos dúvidas de como utilizar o manual de atendimento dos idosos.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728" y="4046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Próximos Passos</a:t>
            </a: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592" y="1513091"/>
            <a:ext cx="8244408" cy="335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equipe determinou, continuar com a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rotina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acompanhamento implantado durante a intervenção, dando prioridade à atenção da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gestantes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crianças menores de dois anos e pessoas com doenças crónicas, pelo risco que representam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mesmas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comunidade,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 fazendo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acompanhamentos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adequados.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8617" y="-3154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endParaRPr lang="pt-BR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607914"/>
            <a:ext cx="8172400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1 - Manual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Técnico de Atenção à Saúde da Pessoa Idosa do Ministério da Saúde,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Alzheimer’s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Disease International. The demography of ageing around the world;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1999.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3 - IBGE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Instituto Brasileiro de Geografia e Estatística. Censo Demográfico 2010. Rio de Janeiro, RJ,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4 - Instituto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Brasileiro de Geografia e Estatística.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brasileira envelhece em ritmo acelerado. 2008. [citado 2009 maio 22]. Disponível em: http:// www.ibge.gov.br/ home/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/notícias/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noticia_visualiza.php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-99392"/>
            <a:ext cx="657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endParaRPr lang="pt-BR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692696"/>
            <a:ext cx="768655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Mundial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What are the public health implications of global ageing?: report of OMS consultation; 2008.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[citado 2009 abr. 20]. Disponível em: http://www.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who.int/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/42/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/index.html.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6 - Organização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Mundial De Saúde.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ageing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profiles.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Guidance for producing local health profiles of older people: report of OMS consultation, 29 September 2006b.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[citado 2009 abr. 20]. Disponível em: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http://www.euro.who.int/document/E91887.pdf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7 - Veras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R. Envelhecimento populacional e as informações de saúde do PNAD: demandas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desafos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contemporâneos.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Saúde Pública. 2007; 23(10):2463-6.</a:t>
            </a:r>
          </a:p>
        </p:txBody>
      </p:sp>
    </p:spTree>
    <p:extLst>
      <p:ext uri="{BB962C8B-B14F-4D97-AF65-F5344CB8AC3E}">
        <p14:creationId xmlns:p14="http://schemas.microsoft.com/office/powerpoint/2010/main" val="8893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-32064"/>
            <a:ext cx="657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endParaRPr lang="pt-BR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836712"/>
            <a:ext cx="8244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8 - Carvalho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JAM, Garcia RA. O envelhecimento da população brasileira: um enfoque demográfico.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Saúde Pública. 2003; 19:725-33.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 - Camarano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AA. Envelhecimento da população brasileira: uma contribuição demográfica. Brasília: Ministério do Planejamento, Orçamento e Gestão. Instituto de Pesquisa Econômica Aplicada; 2002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10 - BRASIL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Ministério da Saúde. Secretaria de Atenção à Saúde. Departamento de Atenção Básica. Envelhecimento e saúde da pessoa idosa. 192p. Brasília, DF, 2006.</a:t>
            </a:r>
          </a:p>
        </p:txBody>
      </p:sp>
    </p:spTree>
    <p:extLst>
      <p:ext uri="{BB962C8B-B14F-4D97-AF65-F5344CB8AC3E}">
        <p14:creationId xmlns:p14="http://schemas.microsoft.com/office/powerpoint/2010/main" val="29252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0"/>
            <a:ext cx="629050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5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pt-BR" dirty="0" smtClean="0"/>
              <a:t> </a:t>
            </a: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UBS Secretaria de Saúde Sede II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14500"/>
            <a:ext cx="83422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8054363" cy="1981200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pt-BR" sz="6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pt-BR" dirty="0"/>
              <a:t> </a:t>
            </a:r>
            <a:br>
              <a:rPr lang="pt-BR" dirty="0"/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UBS Secretaria de Saúde Sede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b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Equipe de saúde</a:t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7272808" cy="4608512"/>
          </a:xfrm>
        </p:spPr>
      </p:pic>
    </p:spTree>
    <p:extLst>
      <p:ext uri="{BB962C8B-B14F-4D97-AF65-F5344CB8AC3E}">
        <p14:creationId xmlns:p14="http://schemas.microsoft.com/office/powerpoint/2010/main" val="3136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982355" cy="1800200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pt-BR" sz="5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pt-BR" sz="5300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Secretaria de Saúde Sede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b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da pessoa idosa</a:t>
            </a:r>
            <a:b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00200"/>
            <a:ext cx="7596336" cy="5229200"/>
          </a:xfrm>
        </p:spPr>
      </p:pic>
    </p:spTree>
    <p:extLst>
      <p:ext uri="{BB962C8B-B14F-4D97-AF65-F5344CB8AC3E}">
        <p14:creationId xmlns:p14="http://schemas.microsoft.com/office/powerpoint/2010/main" val="19850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412776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pt-BR" sz="5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pt-BR" sz="6600" dirty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UBS Secretaria de Saúde Sede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dos usuários faltosos, com a participação da médica, técnica de enfermagem e agente comunitária</a:t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7200799" cy="4392488"/>
          </a:xfrm>
        </p:spPr>
      </p:pic>
    </p:spTree>
    <p:extLst>
      <p:ext uri="{BB962C8B-B14F-4D97-AF65-F5344CB8AC3E}">
        <p14:creationId xmlns:p14="http://schemas.microsoft.com/office/powerpoint/2010/main" val="4232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6632"/>
            <a:ext cx="918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Caracterização do município: Curimatá-PI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1246" y="6639163"/>
            <a:ext cx="17732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(Wikipédia/Geografia,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2014)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71600" y="764704"/>
            <a:ext cx="8135518" cy="4585871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Limita- se com os seguintes municípios: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Riacho Frio, Avelino Lopes,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Morro Cabeça no Tempo,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Redenção do  Gurguéia,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Parnaguá e Júlio Borges.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Economia: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Agropecuário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Localização de Curimatá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43" y="1516687"/>
            <a:ext cx="296227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549" y="332656"/>
            <a:ext cx="8054363" cy="1556792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pt-BR" sz="6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UBS Secretaria de Saúde Sede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b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Programada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18048"/>
            <a:ext cx="5256584" cy="5139952"/>
          </a:xfrm>
        </p:spPr>
      </p:pic>
    </p:spTree>
    <p:extLst>
      <p:ext uri="{BB962C8B-B14F-4D97-AF65-F5344CB8AC3E}">
        <p14:creationId xmlns:p14="http://schemas.microsoft.com/office/powerpoint/2010/main" val="42338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04667" cy="151216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br>
              <a:rPr lang="pt-B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tividade Programada pela equipe e gestora, no feche da intervenção </a:t>
            </a:r>
            <a:endParaRPr lang="pt-BR" sz="31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5256584" cy="4032448"/>
          </a:xfrm>
        </p:spPr>
      </p:pic>
    </p:spTree>
    <p:extLst>
      <p:ext uri="{BB962C8B-B14F-4D97-AF65-F5344CB8AC3E}">
        <p14:creationId xmlns:p14="http://schemas.microsoft.com/office/powerpoint/2010/main" val="28251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-64368"/>
            <a:ext cx="7704667" cy="97308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908720"/>
            <a:ext cx="67263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Agradeço primeiramente à equipe, pela paciência e dedicação.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À gestora pelo apoio.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toda estrutura pedagógica da UFPEL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minhas orientadoras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pela ajuda e apoio pedagógico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endParaRPr lang="pt-BR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73016"/>
            <a:ext cx="2483768" cy="32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 dirty="0"/>
              <a:t>Turma 9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5892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Obrigado!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096" y="889843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/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6512" y="211867"/>
            <a:ext cx="92170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Município: Curimatá-PI</a:t>
            </a: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18872" algn="just">
              <a:buClr>
                <a:srgbClr val="000099"/>
              </a:buClr>
            </a:pPr>
            <a:endParaRPr lang="pt-BR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26977" y="836712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660232" y="645333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latin typeface="Arial" pitchFamily="34" charset="0"/>
                <a:cs typeface="Arial" pitchFamily="34" charset="0"/>
              </a:rPr>
              <a:t>(Wikipédia/Geografia,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2014)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4920"/>
              </p:ext>
            </p:extLst>
          </p:nvPr>
        </p:nvGraphicFramePr>
        <p:xfrm>
          <a:off x="1125994" y="1234494"/>
          <a:ext cx="6892012" cy="3953159"/>
        </p:xfrm>
        <a:graphic>
          <a:graphicData uri="http://schemas.openxmlformats.org/drawingml/2006/table">
            <a:tbl>
              <a:tblPr/>
              <a:tblGrid>
                <a:gridCol w="2122579"/>
                <a:gridCol w="4769433"/>
              </a:tblGrid>
              <a:tr h="928823">
                <a:tc>
                  <a:txBody>
                    <a:bodyPr/>
                    <a:lstStyle/>
                    <a:p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Território"/>
                        </a:rPr>
                        <a:t>Área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2 360, 527 </a:t>
                      </a:r>
                      <a:r>
                        <a:rPr lang="pt-BR" sz="2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km²</a:t>
                      </a:r>
                      <a:endParaRPr lang="pt-BR" sz="28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10863">
                <a:tc>
                  <a:txBody>
                    <a:bodyPr/>
                    <a:lstStyle/>
                    <a:p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População"/>
                        </a:rPr>
                        <a:t>População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População residente"/>
                        </a:rPr>
                        <a:t>hab.</a:t>
                      </a:r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- 10 765</a:t>
                      </a: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80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tooltip="IBGE"/>
                        </a:rPr>
                        <a:t>IBGE</a:t>
                      </a:r>
                      <a:r>
                        <a:rPr lang="pt-BR" sz="2800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pt-BR" sz="280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  <a:p>
                      <a:pPr algn="just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dos quais 7.084 são moradores da área urbana e 3.681 vivem na área rural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13473">
                <a:tc>
                  <a:txBody>
                    <a:bodyPr/>
                    <a:lstStyle/>
                    <a:p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tooltip="Densidade populacional"/>
                        </a:rPr>
                        <a:t>Densidade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56 hab./ </a:t>
                      </a:r>
                      <a:r>
                        <a:rPr lang="pt-BR" sz="2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km²</a:t>
                      </a:r>
                      <a:endParaRPr lang="pt-BR" sz="28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92421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Sistema de Saúde:</a:t>
            </a:r>
          </a:p>
          <a:p>
            <a:pPr algn="ctr"/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entalhada para a direita 7"/>
          <p:cNvSpPr/>
          <p:nvPr/>
        </p:nvSpPr>
        <p:spPr>
          <a:xfrm>
            <a:off x="1763688" y="1025841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36512" y="211867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Município: Curimatá-PI</a:t>
            </a:r>
            <a:endParaRPr lang="pt-BR" sz="2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1883" y="1851490"/>
            <a:ext cx="7640233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Possuímos um Hospital.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Uma Sala de Reabilitação.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Quatro UBS, com cinco equipes de saúde.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Dois Consultórios Odontológicos.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NASF.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" y="4653135"/>
            <a:ext cx="8878182" cy="21512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6022" y="-23040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ESF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3341" y="1575708"/>
            <a:ext cx="8402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Equipe: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médico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cinco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ACS, uma enfermeira, uma técnica de enfermagem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uma recepcionista, um odontólogo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uma auxiliar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saúde bucal,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administradora,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 vigia 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dois auxiliares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limpeza.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24612" y="758337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ntalhada para a direita 6"/>
          <p:cNvSpPr/>
          <p:nvPr/>
        </p:nvSpPr>
        <p:spPr>
          <a:xfrm>
            <a:off x="50065" y="168082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ntalhada para a direita 7"/>
          <p:cNvSpPr/>
          <p:nvPr/>
        </p:nvSpPr>
        <p:spPr>
          <a:xfrm>
            <a:off x="65017" y="369410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914771" y="676615"/>
            <a:ext cx="8013476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USB/ESF:  </a:t>
            </a:r>
            <a:r>
              <a:rPr lang="pt-BR" sz="2400" b="1" dirty="0"/>
              <a:t>Secretaria de Saúde Sede II, </a:t>
            </a:r>
            <a:r>
              <a:rPr lang="pt-BR" sz="2400" b="1" dirty="0" smtClean="0"/>
              <a:t>Curimatá/PI</a:t>
            </a:r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2.713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habitantes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Famílias cadastradas: 804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9073" y="3651903"/>
            <a:ext cx="8179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Suporte do NASF: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Psicóloga, Fisioterapeuta, Ginecologista, Nutricionista,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Assistente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Social, Educador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ísico.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79929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das Ações da ESF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77155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Atenção à Saúde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pt-BR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Vacinas; </a:t>
            </a: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Pré-natal;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Puericultura;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 aos idosos</a:t>
            </a: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 odontológico;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 aos hipertensos e diabéticos; </a:t>
            </a:r>
            <a:endParaRPr lang="pt-BR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 a crianças e adolescentes;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Prevenção dos cânceres de colo de útero e </a:t>
            </a: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mama.</a:t>
            </a:r>
            <a:endParaRPr lang="pt-B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76056" y="4797152"/>
            <a:ext cx="3939003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da Saúde;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 de Doenças;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Protocolos Clínicos do Ministério da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4612486"/>
            <a:ext cx="4089448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CECFF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Atenção integral à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indiv. e coletivas;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social;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domiciliares.</a:t>
            </a:r>
          </a:p>
        </p:txBody>
      </p:sp>
    </p:spTree>
    <p:extLst>
      <p:ext uri="{BB962C8B-B14F-4D97-AF65-F5344CB8AC3E}">
        <p14:creationId xmlns:p14="http://schemas.microsoft.com/office/powerpoint/2010/main" val="1794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1992</TotalTime>
  <Words>2684</Words>
  <Application>Microsoft Office PowerPoint</Application>
  <PresentationFormat>Apresentação na tela (4:3)</PresentationFormat>
  <Paragraphs>420</Paragraphs>
  <Slides>53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Corbel</vt:lpstr>
      <vt:lpstr>Times New Roman</vt:lpstr>
      <vt:lpstr>Wingdings</vt:lpstr>
      <vt:lpstr>Wingdings 2</vt:lpstr>
      <vt:lpstr>Paralaxe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Metodologia</vt:lpstr>
      <vt:lpstr>Metodologia</vt:lpstr>
      <vt:lpstr>Metodologia</vt:lpstr>
      <vt:lpstr>Metodologia</vt:lpstr>
      <vt:lpstr>Metodologia</vt:lpstr>
      <vt:lpstr>Metodologia</vt:lpstr>
      <vt:lpstr>Apresentação do PowerPoint</vt:lpstr>
      <vt:lpstr>Objetivos Específicos e Metas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Fotos  UBS Secretaria de Saúde Sede II Equipe de saúde </vt:lpstr>
      <vt:lpstr>Fotos  UBS Secretaria de Saúde Sede II Atendimento da pessoa idosa Acolhimento  </vt:lpstr>
      <vt:lpstr>Fotos  UBS Secretaria de Saúde Sede II Busca ativa dos usuários faltosos, com a participação da médica, técnica de enfermagem e agente comunitária  </vt:lpstr>
      <vt:lpstr>Fotos  UBS Secretaria de Saúde Sede II Consulta Programada </vt:lpstr>
      <vt:lpstr>Fotos Atividade Programada pela equipe e gestora, no feche da intervenção </vt:lpstr>
      <vt:lpstr>Agradecimentos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yaneisy</cp:lastModifiedBy>
  <cp:revision>179</cp:revision>
  <dcterms:modified xsi:type="dcterms:W3CDTF">2016-03-23T20:53:38Z</dcterms:modified>
</cp:coreProperties>
</file>